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675"/>
  </p:normalViewPr>
  <p:slideViewPr>
    <p:cSldViewPr snapToGrid="0" snapToObjects="1">
      <p:cViewPr varScale="1">
        <p:scale>
          <a:sx n="115" d="100"/>
          <a:sy n="115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70E672-D943-1044-B6E3-7251F720A846}" type="doc">
      <dgm:prSet loTypeId="urn:microsoft.com/office/officeart/2005/8/layout/process2" loCatId="" qsTypeId="urn:microsoft.com/office/officeart/2005/8/quickstyle/simple1" qsCatId="simple" csTypeId="urn:microsoft.com/office/officeart/2005/8/colors/accent1_1" csCatId="accent1" phldr="1"/>
      <dgm:spPr/>
    </dgm:pt>
    <dgm:pt modelId="{9B85D6FB-80CB-7948-B0D9-6A0898FE3373}">
      <dgm:prSet phldrT="[Text]" custT="1"/>
      <dgm:spPr>
        <a:noFill/>
        <a:ln w="38100">
          <a:solidFill>
            <a:srgbClr val="FFC000"/>
          </a:solidFill>
        </a:ln>
      </dgm:spPr>
      <dgm:t>
        <a:bodyPr/>
        <a:lstStyle/>
        <a:p>
          <a:pPr algn="ctr"/>
          <a:r>
            <a:rPr lang="en-US" sz="2000" b="1" u="sng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1) Scraping </a:t>
          </a:r>
          <a:r>
            <a:rPr lang="en-US" sz="2000" b="1" u="sng" dirty="0" err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RottenTomatoes.com</a:t>
          </a:r>
          <a:endParaRPr lang="en-US" sz="2000" b="1" u="sng" dirty="0">
            <a:solidFill>
              <a:schemeClr val="tx1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pPr algn="ctr"/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Assume each movie critic as an unique user</a:t>
          </a:r>
        </a:p>
        <a:p>
          <a:pPr algn="ctr"/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Use their movie score as an explicit rating</a:t>
          </a:r>
        </a:p>
      </dgm:t>
    </dgm:pt>
    <dgm:pt modelId="{D2FE2EBE-984F-254A-96C0-24D772AB5C6F}" type="parTrans" cxnId="{BC3A2C2A-6011-884F-8F6C-EA0D81207CE0}">
      <dgm:prSet/>
      <dgm:spPr/>
      <dgm:t>
        <a:bodyPr/>
        <a:lstStyle/>
        <a:p>
          <a:endParaRPr lang="en-US"/>
        </a:p>
      </dgm:t>
    </dgm:pt>
    <dgm:pt modelId="{A4792E2A-2ECA-FB4A-9884-8138F2F59086}" type="sibTrans" cxnId="{BC3A2C2A-6011-884F-8F6C-EA0D81207CE0}">
      <dgm:prSet/>
      <dgm:spPr>
        <a:solidFill>
          <a:schemeClr val="bg1">
            <a:lumMod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F80F7B26-5F38-5B41-816C-10C4B32D3676}">
      <dgm:prSet phldrT="[Text]" custT="1"/>
      <dgm:spPr>
        <a:ln w="38100">
          <a:solidFill>
            <a:srgbClr val="FFC000"/>
          </a:solidFill>
        </a:ln>
      </dgm:spPr>
      <dgm:t>
        <a:bodyPr/>
        <a:lstStyle/>
        <a:p>
          <a:r>
            <a:rPr lang="en-US" sz="2000" b="1" u="sng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2) Merging with MovieLens25M</a:t>
          </a:r>
        </a:p>
        <a:p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Obtain movie genres</a:t>
          </a:r>
        </a:p>
        <a:p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IMDB number</a:t>
          </a:r>
          <a:endParaRPr lang="en-US" sz="1600" dirty="0"/>
        </a:p>
      </dgm:t>
    </dgm:pt>
    <dgm:pt modelId="{655BF434-51AB-5C44-9541-703FC58ADE63}" type="parTrans" cxnId="{6FBBEC99-95CE-6848-9C23-E4110353424A}">
      <dgm:prSet/>
      <dgm:spPr/>
      <dgm:t>
        <a:bodyPr/>
        <a:lstStyle/>
        <a:p>
          <a:endParaRPr lang="en-US"/>
        </a:p>
      </dgm:t>
    </dgm:pt>
    <dgm:pt modelId="{62CC8779-75EB-B541-BEAA-24A177E4A98E}" type="sibTrans" cxnId="{6FBBEC99-95CE-6848-9C23-E4110353424A}">
      <dgm:prSet/>
      <dgm:spPr>
        <a:solidFill>
          <a:schemeClr val="bg1">
            <a:lumMod val="50000"/>
          </a:schemeClr>
        </a:solidFill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C3E6A69C-0FD9-E141-B3FD-012D054BC6B5}">
      <dgm:prSet phldrT="[Text]" custT="1"/>
      <dgm:spPr>
        <a:ln w="38100">
          <a:solidFill>
            <a:srgbClr val="FFC000"/>
          </a:solidFill>
        </a:ln>
      </dgm:spPr>
      <dgm:t>
        <a:bodyPr/>
        <a:lstStyle/>
        <a:p>
          <a:r>
            <a:rPr lang="en-US" sz="2000" b="1" u="sng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3) Scraping </a:t>
          </a:r>
          <a:r>
            <a:rPr lang="en-US" sz="2000" b="1" u="sng" dirty="0" err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IMDB.com</a:t>
          </a:r>
          <a:endParaRPr lang="en-US" sz="2000" b="1" u="sng" dirty="0">
            <a:solidFill>
              <a:schemeClr val="tx1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Director/Casts</a:t>
          </a:r>
        </a:p>
        <a:p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Short summary</a:t>
          </a:r>
        </a:p>
        <a:p>
          <a:r>
            <a:rPr lang="en-US" sz="1600" dirty="0">
              <a:latin typeface="Calibri" panose="020F0502020204030204" pitchFamily="34" charset="0"/>
              <a:cs typeface="Calibri" panose="020F0502020204030204" pitchFamily="34" charset="0"/>
            </a:rPr>
            <a:t>Movie posters/screenshots</a:t>
          </a:r>
          <a:endParaRPr lang="en-US" sz="1600" dirty="0"/>
        </a:p>
      </dgm:t>
    </dgm:pt>
    <dgm:pt modelId="{70B7BEEC-3C3C-B542-8D83-0206FD0CC9FA}" type="parTrans" cxnId="{4B36FAE2-DA14-D042-AC30-2AE1160ED09B}">
      <dgm:prSet/>
      <dgm:spPr/>
      <dgm:t>
        <a:bodyPr/>
        <a:lstStyle/>
        <a:p>
          <a:endParaRPr lang="en-US"/>
        </a:p>
      </dgm:t>
    </dgm:pt>
    <dgm:pt modelId="{DE8BFE02-67A9-7349-A3F1-EEDEB2A7F72E}" type="sibTrans" cxnId="{4B36FAE2-DA14-D042-AC30-2AE1160ED09B}">
      <dgm:prSet/>
      <dgm:spPr/>
      <dgm:t>
        <a:bodyPr/>
        <a:lstStyle/>
        <a:p>
          <a:endParaRPr lang="en-US"/>
        </a:p>
      </dgm:t>
    </dgm:pt>
    <dgm:pt modelId="{5836869B-9CEF-9E4F-96C9-35281B2F2944}" type="pres">
      <dgm:prSet presAssocID="{6070E672-D943-1044-B6E3-7251F720A846}" presName="linearFlow" presStyleCnt="0">
        <dgm:presLayoutVars>
          <dgm:resizeHandles val="exact"/>
        </dgm:presLayoutVars>
      </dgm:prSet>
      <dgm:spPr/>
    </dgm:pt>
    <dgm:pt modelId="{F4789107-5602-A541-B8FC-D3926EE3C850}" type="pres">
      <dgm:prSet presAssocID="{9B85D6FB-80CB-7948-B0D9-6A0898FE3373}" presName="node" presStyleLbl="node1" presStyleIdx="0" presStyleCnt="3" custScaleX="110025" custScaleY="84914">
        <dgm:presLayoutVars>
          <dgm:bulletEnabled val="1"/>
        </dgm:presLayoutVars>
      </dgm:prSet>
      <dgm:spPr/>
    </dgm:pt>
    <dgm:pt modelId="{B698EC1E-8EA5-2744-A816-424D1B3A3FA2}" type="pres">
      <dgm:prSet presAssocID="{A4792E2A-2ECA-FB4A-9884-8138F2F59086}" presName="sibTrans" presStyleLbl="sibTrans2D1" presStyleIdx="0" presStyleCnt="2" custScaleX="51789"/>
      <dgm:spPr/>
    </dgm:pt>
    <dgm:pt modelId="{33B83179-8F42-0A4C-8436-A2FCAC8B3D19}" type="pres">
      <dgm:prSet presAssocID="{A4792E2A-2ECA-FB4A-9884-8138F2F59086}" presName="connectorText" presStyleLbl="sibTrans2D1" presStyleIdx="0" presStyleCnt="2"/>
      <dgm:spPr/>
    </dgm:pt>
    <dgm:pt modelId="{95BFB323-E4DA-DB48-9284-E333126D49C8}" type="pres">
      <dgm:prSet presAssocID="{F80F7B26-5F38-5B41-816C-10C4B32D3676}" presName="node" presStyleLbl="node1" presStyleIdx="1" presStyleCnt="3" custScaleX="110025" custScaleY="82322" custLinFactNeighborX="-1109" custLinFactNeighborY="-15016">
        <dgm:presLayoutVars>
          <dgm:bulletEnabled val="1"/>
        </dgm:presLayoutVars>
      </dgm:prSet>
      <dgm:spPr/>
    </dgm:pt>
    <dgm:pt modelId="{091BBFCB-9ECF-7548-BAF4-C9F0BA921C4F}" type="pres">
      <dgm:prSet presAssocID="{62CC8779-75EB-B541-BEAA-24A177E4A98E}" presName="sibTrans" presStyleLbl="sibTrans2D1" presStyleIdx="1" presStyleCnt="2" custScaleX="55293"/>
      <dgm:spPr/>
    </dgm:pt>
    <dgm:pt modelId="{4A46E8A2-BFBD-6E41-BB5B-E6CB5694E781}" type="pres">
      <dgm:prSet presAssocID="{62CC8779-75EB-B541-BEAA-24A177E4A98E}" presName="connectorText" presStyleLbl="sibTrans2D1" presStyleIdx="1" presStyleCnt="2"/>
      <dgm:spPr/>
    </dgm:pt>
    <dgm:pt modelId="{ACC83436-1DD9-0F4F-9E49-A71CE8B3A1D0}" type="pres">
      <dgm:prSet presAssocID="{C3E6A69C-0FD9-E141-B3FD-012D054BC6B5}" presName="node" presStyleLbl="node1" presStyleIdx="2" presStyleCnt="3" custScaleX="110025" custScaleY="107515" custLinFactNeighborX="-1549" custLinFactNeighborY="-27506">
        <dgm:presLayoutVars>
          <dgm:bulletEnabled val="1"/>
        </dgm:presLayoutVars>
      </dgm:prSet>
      <dgm:spPr/>
    </dgm:pt>
  </dgm:ptLst>
  <dgm:cxnLst>
    <dgm:cxn modelId="{2B74FD25-3C73-D04D-81A4-FE1646EA1352}" type="presOf" srcId="{9B85D6FB-80CB-7948-B0D9-6A0898FE3373}" destId="{F4789107-5602-A541-B8FC-D3926EE3C850}" srcOrd="0" destOrd="0" presId="urn:microsoft.com/office/officeart/2005/8/layout/process2"/>
    <dgm:cxn modelId="{BC3A2C2A-6011-884F-8F6C-EA0D81207CE0}" srcId="{6070E672-D943-1044-B6E3-7251F720A846}" destId="{9B85D6FB-80CB-7948-B0D9-6A0898FE3373}" srcOrd="0" destOrd="0" parTransId="{D2FE2EBE-984F-254A-96C0-24D772AB5C6F}" sibTransId="{A4792E2A-2ECA-FB4A-9884-8138F2F59086}"/>
    <dgm:cxn modelId="{01A5C443-A87E-8047-A1C8-C901C0502312}" type="presOf" srcId="{C3E6A69C-0FD9-E141-B3FD-012D054BC6B5}" destId="{ACC83436-1DD9-0F4F-9E49-A71CE8B3A1D0}" srcOrd="0" destOrd="0" presId="urn:microsoft.com/office/officeart/2005/8/layout/process2"/>
    <dgm:cxn modelId="{687E6163-CD56-8442-99EF-B734CECF7FC9}" type="presOf" srcId="{6070E672-D943-1044-B6E3-7251F720A846}" destId="{5836869B-9CEF-9E4F-96C9-35281B2F2944}" srcOrd="0" destOrd="0" presId="urn:microsoft.com/office/officeart/2005/8/layout/process2"/>
    <dgm:cxn modelId="{6FBBEC99-95CE-6848-9C23-E4110353424A}" srcId="{6070E672-D943-1044-B6E3-7251F720A846}" destId="{F80F7B26-5F38-5B41-816C-10C4B32D3676}" srcOrd="1" destOrd="0" parTransId="{655BF434-51AB-5C44-9541-703FC58ADE63}" sibTransId="{62CC8779-75EB-B541-BEAA-24A177E4A98E}"/>
    <dgm:cxn modelId="{86B8D09D-F685-BC4B-B4EA-34584F9E428B}" type="presOf" srcId="{62CC8779-75EB-B541-BEAA-24A177E4A98E}" destId="{091BBFCB-9ECF-7548-BAF4-C9F0BA921C4F}" srcOrd="0" destOrd="0" presId="urn:microsoft.com/office/officeart/2005/8/layout/process2"/>
    <dgm:cxn modelId="{FC8C51B2-64ED-B247-B534-804F21FE0A04}" type="presOf" srcId="{62CC8779-75EB-B541-BEAA-24A177E4A98E}" destId="{4A46E8A2-BFBD-6E41-BB5B-E6CB5694E781}" srcOrd="1" destOrd="0" presId="urn:microsoft.com/office/officeart/2005/8/layout/process2"/>
    <dgm:cxn modelId="{84A27BC6-5F42-8D48-815E-086FCF22A45F}" type="presOf" srcId="{F80F7B26-5F38-5B41-816C-10C4B32D3676}" destId="{95BFB323-E4DA-DB48-9284-E333126D49C8}" srcOrd="0" destOrd="0" presId="urn:microsoft.com/office/officeart/2005/8/layout/process2"/>
    <dgm:cxn modelId="{4B36FAE2-DA14-D042-AC30-2AE1160ED09B}" srcId="{6070E672-D943-1044-B6E3-7251F720A846}" destId="{C3E6A69C-0FD9-E141-B3FD-012D054BC6B5}" srcOrd="2" destOrd="0" parTransId="{70B7BEEC-3C3C-B542-8D83-0206FD0CC9FA}" sibTransId="{DE8BFE02-67A9-7349-A3F1-EEDEB2A7F72E}"/>
    <dgm:cxn modelId="{86157BE4-03D0-324F-A702-3F6C239D929A}" type="presOf" srcId="{A4792E2A-2ECA-FB4A-9884-8138F2F59086}" destId="{33B83179-8F42-0A4C-8436-A2FCAC8B3D19}" srcOrd="1" destOrd="0" presId="urn:microsoft.com/office/officeart/2005/8/layout/process2"/>
    <dgm:cxn modelId="{86C42CEC-8DAF-0343-9BE6-8509B0F7D4E2}" type="presOf" srcId="{A4792E2A-2ECA-FB4A-9884-8138F2F59086}" destId="{B698EC1E-8EA5-2744-A816-424D1B3A3FA2}" srcOrd="0" destOrd="0" presId="urn:microsoft.com/office/officeart/2005/8/layout/process2"/>
    <dgm:cxn modelId="{F1C54764-05FD-434D-B5F5-D5C1274CE1A2}" type="presParOf" srcId="{5836869B-9CEF-9E4F-96C9-35281B2F2944}" destId="{F4789107-5602-A541-B8FC-D3926EE3C850}" srcOrd="0" destOrd="0" presId="urn:microsoft.com/office/officeart/2005/8/layout/process2"/>
    <dgm:cxn modelId="{68F09983-0A1D-2049-A01B-38BBFE8C3175}" type="presParOf" srcId="{5836869B-9CEF-9E4F-96C9-35281B2F2944}" destId="{B698EC1E-8EA5-2744-A816-424D1B3A3FA2}" srcOrd="1" destOrd="0" presId="urn:microsoft.com/office/officeart/2005/8/layout/process2"/>
    <dgm:cxn modelId="{6C912808-4463-5946-A048-2DDD3A69CE05}" type="presParOf" srcId="{B698EC1E-8EA5-2744-A816-424D1B3A3FA2}" destId="{33B83179-8F42-0A4C-8436-A2FCAC8B3D19}" srcOrd="0" destOrd="0" presId="urn:microsoft.com/office/officeart/2005/8/layout/process2"/>
    <dgm:cxn modelId="{F3EAE183-4F4C-F54C-88B2-1B916438BD7B}" type="presParOf" srcId="{5836869B-9CEF-9E4F-96C9-35281B2F2944}" destId="{95BFB323-E4DA-DB48-9284-E333126D49C8}" srcOrd="2" destOrd="0" presId="urn:microsoft.com/office/officeart/2005/8/layout/process2"/>
    <dgm:cxn modelId="{1C4D735F-0605-5C46-993B-15C3BD3721A2}" type="presParOf" srcId="{5836869B-9CEF-9E4F-96C9-35281B2F2944}" destId="{091BBFCB-9ECF-7548-BAF4-C9F0BA921C4F}" srcOrd="3" destOrd="0" presId="urn:microsoft.com/office/officeart/2005/8/layout/process2"/>
    <dgm:cxn modelId="{9A33D844-7F8B-374A-AD4E-22C2DF887FEC}" type="presParOf" srcId="{091BBFCB-9ECF-7548-BAF4-C9F0BA921C4F}" destId="{4A46E8A2-BFBD-6E41-BB5B-E6CB5694E781}" srcOrd="0" destOrd="0" presId="urn:microsoft.com/office/officeart/2005/8/layout/process2"/>
    <dgm:cxn modelId="{CA2A5B5B-6B80-0B40-8FF8-F15C657F1C40}" type="presParOf" srcId="{5836869B-9CEF-9E4F-96C9-35281B2F2944}" destId="{ACC83436-1DD9-0F4F-9E49-A71CE8B3A1D0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789107-5602-A541-B8FC-D3926EE3C850}">
      <dsp:nvSpPr>
        <dsp:cNvPr id="0" name=""/>
        <dsp:cNvSpPr/>
      </dsp:nvSpPr>
      <dsp:spPr>
        <a:xfrm>
          <a:off x="0" y="4731"/>
          <a:ext cx="4728109" cy="1136102"/>
        </a:xfrm>
        <a:prstGeom prst="roundRect">
          <a:avLst>
            <a:gd name="adj" fmla="val 10000"/>
          </a:avLst>
        </a:prstGeom>
        <a:noFill/>
        <a:ln w="381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1) Scraping </a:t>
          </a:r>
          <a:r>
            <a:rPr lang="en-US" sz="2000" b="1" u="sng" kern="1200" dirty="0" err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RottenTomatoes.com</a:t>
          </a:r>
          <a:endParaRPr lang="en-US" sz="2000" b="1" u="sng" kern="1200" dirty="0">
            <a:solidFill>
              <a:schemeClr val="tx1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Assume each movie critic as an unique user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Use their movie score as an explicit rating</a:t>
          </a:r>
        </a:p>
      </dsp:txBody>
      <dsp:txXfrm>
        <a:off x="33275" y="38006"/>
        <a:ext cx="4661559" cy="1069552"/>
      </dsp:txXfrm>
    </dsp:sp>
    <dsp:sp modelId="{B698EC1E-8EA5-2744-A816-424D1B3A3FA2}">
      <dsp:nvSpPr>
        <dsp:cNvPr id="0" name=""/>
        <dsp:cNvSpPr/>
      </dsp:nvSpPr>
      <dsp:spPr>
        <a:xfrm rot="5400000">
          <a:off x="2253643" y="1124056"/>
          <a:ext cx="220823" cy="602075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 rot="-5400000">
        <a:off x="2183433" y="1314682"/>
        <a:ext cx="361245" cy="154576"/>
      </dsp:txXfrm>
    </dsp:sp>
    <dsp:sp modelId="{95BFB323-E4DA-DB48-9284-E333126D49C8}">
      <dsp:nvSpPr>
        <dsp:cNvPr id="0" name=""/>
        <dsp:cNvSpPr/>
      </dsp:nvSpPr>
      <dsp:spPr>
        <a:xfrm>
          <a:off x="0" y="1709353"/>
          <a:ext cx="4728109" cy="110142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2) Merging with MovieLens25M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Obtain movie genres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IMDB number</a:t>
          </a:r>
          <a:endParaRPr lang="en-US" sz="1600" kern="1200" dirty="0"/>
        </a:p>
      </dsp:txBody>
      <dsp:txXfrm>
        <a:off x="32260" y="1741613"/>
        <a:ext cx="4663589" cy="1036903"/>
      </dsp:txXfrm>
    </dsp:sp>
    <dsp:sp modelId="{091BBFCB-9ECF-7548-BAF4-C9F0BA921C4F}">
      <dsp:nvSpPr>
        <dsp:cNvPr id="0" name=""/>
        <dsp:cNvSpPr/>
      </dsp:nvSpPr>
      <dsp:spPr>
        <a:xfrm rot="5400000">
          <a:off x="2242669" y="2802448"/>
          <a:ext cx="242771" cy="602075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lumMod val="50000"/>
          </a:schemeClr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2183433" y="2982100"/>
        <a:ext cx="361245" cy="169940"/>
      </dsp:txXfrm>
    </dsp:sp>
    <dsp:sp modelId="{ACC83436-1DD9-0F4F-9E49-A71CE8B3A1D0}">
      <dsp:nvSpPr>
        <dsp:cNvPr id="0" name=""/>
        <dsp:cNvSpPr/>
      </dsp:nvSpPr>
      <dsp:spPr>
        <a:xfrm>
          <a:off x="0" y="3396195"/>
          <a:ext cx="4728109" cy="143849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3) Scraping </a:t>
          </a:r>
          <a:r>
            <a:rPr lang="en-US" sz="2000" b="1" u="sng" kern="1200" dirty="0" err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rPr>
            <a:t>IMDB.com</a:t>
          </a:r>
          <a:endParaRPr lang="en-US" sz="2000" b="1" u="sng" kern="1200" dirty="0">
            <a:solidFill>
              <a:schemeClr val="tx1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Director/Casts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Short summary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Calibri" panose="020F0502020204030204" pitchFamily="34" charset="0"/>
              <a:cs typeface="Calibri" panose="020F0502020204030204" pitchFamily="34" charset="0"/>
            </a:rPr>
            <a:t>Movie posters/screenshots</a:t>
          </a:r>
          <a:endParaRPr lang="en-US" sz="1600" kern="1200" dirty="0"/>
        </a:p>
      </dsp:txBody>
      <dsp:txXfrm>
        <a:off x="42132" y="3438327"/>
        <a:ext cx="4643845" cy="13542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10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3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5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749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78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652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567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05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66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81F67-A5C2-F147-8EAA-342852CE2806}" type="datetimeFigureOut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37F74-6269-AA45-8482-39C0EA2E8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524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5.tiff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6.tiff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DC835C6-AC18-9D4E-BF52-8A2DD4E64204}"/>
              </a:ext>
            </a:extLst>
          </p:cNvPr>
          <p:cNvSpPr/>
          <p:nvPr/>
        </p:nvSpPr>
        <p:spPr>
          <a:xfrm>
            <a:off x="1200987" y="1694984"/>
            <a:ext cx="9753600" cy="3479181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918D22-52ED-CE4E-86CC-3CFF9E9C48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0547" y="1773044"/>
            <a:ext cx="9144000" cy="1809568"/>
          </a:xfrm>
        </p:spPr>
        <p:txBody>
          <a:bodyPr>
            <a:normAutofit/>
          </a:bodyPr>
          <a:lstStyle/>
          <a:p>
            <a:r>
              <a:rPr lang="en-US" sz="4000" b="1" dirty="0"/>
              <a:t>Solving first-world problems through recommender systems:</a:t>
            </a:r>
            <a:br>
              <a:rPr lang="en-US" sz="4000" b="1" dirty="0"/>
            </a:br>
            <a:r>
              <a:rPr lang="en-US" sz="4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Episode 1 (The Movies)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BF64B6-3CEB-2B41-A201-50BC6336EA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0547" y="3846721"/>
            <a:ext cx="9144000" cy="39983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Yeo Jia Chi (DSI-11)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D337E8-1FF4-FD43-85F4-7216A340E194}"/>
              </a:ext>
            </a:extLst>
          </p:cNvPr>
          <p:cNvSpPr/>
          <p:nvPr/>
        </p:nvSpPr>
        <p:spPr>
          <a:xfrm>
            <a:off x="3603806" y="4364892"/>
            <a:ext cx="49174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Try out my movie recommender at:</a:t>
            </a:r>
          </a:p>
          <a:p>
            <a:pPr algn="ctr"/>
            <a:r>
              <a:rPr lang="en-US" u="sng" dirty="0">
                <a:solidFill>
                  <a:schemeClr val="accent1"/>
                </a:solidFill>
              </a:rPr>
              <a:t>https://yeojiachi.wixsite.com/mysite</a:t>
            </a:r>
          </a:p>
        </p:txBody>
      </p:sp>
    </p:spTree>
    <p:extLst>
      <p:ext uri="{BB962C8B-B14F-4D97-AF65-F5344CB8AC3E}">
        <p14:creationId xmlns:p14="http://schemas.microsoft.com/office/powerpoint/2010/main" val="2805407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5684D-F5F6-0549-BF5F-9B0ABBEB4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Problem</a:t>
            </a:r>
            <a:r>
              <a:rPr lang="en-US" sz="3600" b="1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: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“I don’t know which movie I should watch”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CC702-49AF-9347-BBFA-79321208F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9660"/>
            <a:ext cx="5651810" cy="5218770"/>
          </a:xfrm>
        </p:spPr>
        <p:txBody>
          <a:bodyPr>
            <a:normAutofit fontScale="92500" lnSpcReduction="10000"/>
          </a:bodyPr>
          <a:lstStyle/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A real-life situation that most people will encounter.</a:t>
            </a:r>
          </a:p>
          <a:p>
            <a:pPr marL="920750" lvl="1" indent="-454025">
              <a:lnSpc>
                <a:spcPct val="100000"/>
              </a:lnSpc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Complexity ∝ </a:t>
            </a:r>
            <a:r>
              <a:rPr lang="en-US" sz="2200" i="1" dirty="0">
                <a:latin typeface="Calibri" panose="020F0502020204030204" pitchFamily="34" charset="0"/>
                <a:cs typeface="Calibri" panose="020F0502020204030204" pitchFamily="34" charset="0"/>
              </a:rPr>
              <a:t>n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number of people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Fundamentally, its about whether you will enjoy the movie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Time and Cost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Emotion levels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Unlike video streaming platforms, no dedicated movie </a:t>
            </a:r>
            <a:r>
              <a:rPr lang="en-US" sz="2600" dirty="0" err="1">
                <a:latin typeface="Calibri" panose="020F0502020204030204" pitchFamily="34" charset="0"/>
                <a:cs typeface="Calibri" panose="020F0502020204030204" pitchFamily="34" charset="0"/>
              </a:rPr>
              <a:t>RecSys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 exists (yet...)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Platform restrictions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Does not include currently screening movies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77D36A-05C0-8D46-9EAB-E925522B4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358" y="2237098"/>
            <a:ext cx="4679442" cy="310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8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5684D-F5F6-0549-BF5F-9B0ABBEB4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The Solution</a:t>
            </a:r>
            <a:r>
              <a:rPr lang="en-US" sz="3600" b="1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: 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Build a movie recommender!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CC702-49AF-9347-BBFA-79321208F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952893" cy="4977741"/>
          </a:xfrm>
        </p:spPr>
        <p:txBody>
          <a:bodyPr>
            <a:normAutofit/>
          </a:bodyPr>
          <a:lstStyle/>
          <a:p>
            <a:pPr marL="9525" indent="0">
              <a:lnSpc>
                <a:spcPct val="100000"/>
              </a:lnSpc>
              <a:buNone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Key ingredients:</a:t>
            </a:r>
          </a:p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Creating a database: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Verified users (movies watched + ratings)</a:t>
            </a:r>
          </a:p>
          <a:p>
            <a:pPr marL="981075" lvl="1" indent="-514350">
              <a:lnSpc>
                <a:spcPct val="100000"/>
              </a:lnSpc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Model building: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Evaluation metric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Injecting randomness and serendipity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Deployment: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Creating a smooth user experience</a:t>
            </a:r>
          </a:p>
          <a:p>
            <a:pPr marL="981075" lvl="1" indent="-51435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Dealing with new users</a:t>
            </a:r>
          </a:p>
          <a:p>
            <a:pPr marL="981075" lvl="1" indent="-514350">
              <a:lnSpc>
                <a:spcPct val="100000"/>
              </a:lnSpc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7997C7-F026-4A49-BD23-12D6021E6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5766" y="2052064"/>
            <a:ext cx="4510184" cy="382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478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498CE9C-E57D-E848-82D7-4DCCA72DEC0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5793" y="3094049"/>
            <a:ext cx="4656184" cy="34361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CE891B-CE67-5E4E-AB07-868CD95A4FA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5793" y="1147994"/>
            <a:ext cx="4656184" cy="19124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D13E5A-7659-0B46-AE7C-5F426D94E6F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5793" y="791638"/>
            <a:ext cx="4570685" cy="3227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A5684D-F5F6-0549-BF5F-9B0ABBEB4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Pirating a user/item database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4E6418-E61D-7745-9B27-3DD97CBE9A69}"/>
              </a:ext>
            </a:extLst>
          </p:cNvPr>
          <p:cNvSpPr/>
          <p:nvPr/>
        </p:nvSpPr>
        <p:spPr>
          <a:xfrm>
            <a:off x="8303943" y="4243681"/>
            <a:ext cx="605881" cy="208895"/>
          </a:xfrm>
          <a:prstGeom prst="ellipse">
            <a:avLst/>
          </a:prstGeom>
          <a:noFill/>
          <a:ln w="381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3C8AA7C-EBC3-CE41-8D4A-9A86617EABE5}"/>
              </a:ext>
            </a:extLst>
          </p:cNvPr>
          <p:cNvSpPr/>
          <p:nvPr/>
        </p:nvSpPr>
        <p:spPr>
          <a:xfrm>
            <a:off x="7791940" y="4486230"/>
            <a:ext cx="1497025" cy="493432"/>
          </a:xfrm>
          <a:prstGeom prst="ellipse">
            <a:avLst/>
          </a:prstGeom>
          <a:noFill/>
          <a:ln w="381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F8082-D6A4-3C4C-87B5-3FC1A2CF5970}"/>
              </a:ext>
            </a:extLst>
          </p:cNvPr>
          <p:cNvSpPr txBox="1"/>
          <p:nvPr/>
        </p:nvSpPr>
        <p:spPr>
          <a:xfrm>
            <a:off x="9513306" y="6053795"/>
            <a:ext cx="2173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 err="1"/>
              <a:t>www.rottentomatoes.com</a:t>
            </a:r>
            <a:endParaRPr lang="en-US" sz="1400" u="sng" dirty="0"/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57CD849C-AA8B-1D42-A9E9-E61D0F9345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5734338"/>
              </p:ext>
            </p:extLst>
          </p:nvPr>
        </p:nvGraphicFramePr>
        <p:xfrm>
          <a:off x="1172504" y="1338146"/>
          <a:ext cx="4728110" cy="5023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203791D7-AA8E-744E-8172-E2BD1B3B268E}"/>
              </a:ext>
            </a:extLst>
          </p:cNvPr>
          <p:cNvSpPr txBox="1"/>
          <p:nvPr/>
        </p:nvSpPr>
        <p:spPr>
          <a:xfrm>
            <a:off x="1172505" y="6207683"/>
            <a:ext cx="4728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2095 critics over 3571 unique titles for modelling</a:t>
            </a:r>
          </a:p>
        </p:txBody>
      </p:sp>
    </p:spTree>
    <p:extLst>
      <p:ext uri="{BB962C8B-B14F-4D97-AF65-F5344CB8AC3E}">
        <p14:creationId xmlns:p14="http://schemas.microsoft.com/office/powerpoint/2010/main" val="3648280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2DA0D9-5AE2-D047-915F-00981672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Model Building + </a:t>
            </a:r>
            <a:r>
              <a:rPr lang="en-US" sz="3600" b="1" u="sng" dirty="0" err="1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Evalution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AB6C23-43DB-9B4D-8052-F99B4F9BF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8146"/>
            <a:ext cx="5350727" cy="5330283"/>
          </a:xfrm>
        </p:spPr>
        <p:txBody>
          <a:bodyPr>
            <a:normAutofit/>
          </a:bodyPr>
          <a:lstStyle/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Assessment metrics:</a:t>
            </a:r>
          </a:p>
          <a:p>
            <a:pPr marL="860425" lvl="1" indent="-287338">
              <a:lnSpc>
                <a:spcPct val="100000"/>
              </a:lnSpc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Accuracy (RMSE)</a:t>
            </a:r>
          </a:p>
          <a:p>
            <a:pPr marL="860425" lvl="1" indent="-287338">
              <a:lnSpc>
                <a:spcPct val="100000"/>
              </a:lnSpc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Precision @ k: </a:t>
            </a:r>
          </a:p>
          <a:p>
            <a:pPr marL="866775" lvl="3" indent="0">
              <a:lnSpc>
                <a:spcPct val="100000"/>
              </a:lnSpc>
              <a:buNone/>
            </a:pPr>
            <a: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  <a:t>“T</a:t>
            </a:r>
            <a:r>
              <a:rPr lang="en-US" sz="1600" i="1" dirty="0"/>
              <a:t>he proportion of recommended items within the top k-number set which are relevant”</a:t>
            </a:r>
            <a:endParaRPr lang="en-US" sz="16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60425" lvl="1" indent="-287338">
              <a:lnSpc>
                <a:spcPct val="100000"/>
              </a:lnSpc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Recall @ k: </a:t>
            </a:r>
            <a:b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  <a:t>“The proportion of relevant items within the </a:t>
            </a:r>
            <a:b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  <a:t>top k-number of recommendations”</a:t>
            </a:r>
            <a:br>
              <a:rPr lang="en-US" sz="1800" i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i="1" dirty="0"/>
          </a:p>
          <a:p>
            <a:pPr marL="520700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Tweaking the model for exploration</a:t>
            </a:r>
          </a:p>
          <a:p>
            <a:pPr marL="860425" lvl="1" indent="-287338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Default recommendation systems are unsustainable</a:t>
            </a:r>
          </a:p>
          <a:p>
            <a:pPr marL="860425" lvl="1" indent="-287338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Implemented a percentile-band randomized selection to encourage serendipity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97937E2-5EAD-B743-A609-8A59334EC1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2865370"/>
              </p:ext>
            </p:extLst>
          </p:nvPr>
        </p:nvGraphicFramePr>
        <p:xfrm>
          <a:off x="6911763" y="732803"/>
          <a:ext cx="4784723" cy="2296520"/>
        </p:xfrm>
        <a:graphic>
          <a:graphicData uri="http://schemas.openxmlformats.org/drawingml/2006/table">
            <a:tbl>
              <a:tblPr/>
              <a:tblGrid>
                <a:gridCol w="1475428">
                  <a:extLst>
                    <a:ext uri="{9D8B030D-6E8A-4147-A177-3AD203B41FA5}">
                      <a16:colId xmlns:a16="http://schemas.microsoft.com/office/drawing/2014/main" val="621362915"/>
                    </a:ext>
                  </a:extLst>
                </a:gridCol>
                <a:gridCol w="925885">
                  <a:extLst>
                    <a:ext uri="{9D8B030D-6E8A-4147-A177-3AD203B41FA5}">
                      <a16:colId xmlns:a16="http://schemas.microsoft.com/office/drawing/2014/main" val="830582795"/>
                    </a:ext>
                  </a:extLst>
                </a:gridCol>
                <a:gridCol w="1200221">
                  <a:extLst>
                    <a:ext uri="{9D8B030D-6E8A-4147-A177-3AD203B41FA5}">
                      <a16:colId xmlns:a16="http://schemas.microsoft.com/office/drawing/2014/main" val="3191159989"/>
                    </a:ext>
                  </a:extLst>
                </a:gridCol>
                <a:gridCol w="1183189">
                  <a:extLst>
                    <a:ext uri="{9D8B030D-6E8A-4147-A177-3AD203B41FA5}">
                      <a16:colId xmlns:a16="http://schemas.microsoft.com/office/drawing/2014/main" val="3010860913"/>
                    </a:ext>
                  </a:extLst>
                </a:gridCol>
              </a:tblGrid>
              <a:tr h="319367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effectLst/>
                        </a:rPr>
                        <a:t>Model</a:t>
                      </a: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effectLst/>
                        </a:rPr>
                        <a:t>RMSE</a:t>
                      </a:r>
                      <a:br>
                        <a:rPr lang="en-US" sz="1300" b="1" dirty="0">
                          <a:effectLst/>
                        </a:rPr>
                      </a:br>
                      <a:r>
                        <a:rPr lang="en-US" sz="1300" b="1" dirty="0">
                          <a:effectLst/>
                        </a:rPr>
                        <a:t>(</a:t>
                      </a:r>
                      <a:r>
                        <a:rPr lang="en-US" sz="1300" b="1" dirty="0" err="1">
                          <a:effectLst/>
                        </a:rPr>
                        <a:t>testset</a:t>
                      </a:r>
                      <a:r>
                        <a:rPr lang="en-US" sz="1300" b="1" dirty="0">
                          <a:effectLst/>
                        </a:rPr>
                        <a:t>)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 err="1">
                          <a:effectLst/>
                        </a:rPr>
                        <a:t>Precision@k</a:t>
                      </a:r>
                      <a:br>
                        <a:rPr lang="en-US" sz="1300" b="1" dirty="0">
                          <a:effectLst/>
                        </a:rPr>
                      </a:br>
                      <a:r>
                        <a:rPr lang="en-US" sz="1300" b="1" dirty="0">
                          <a:effectLst/>
                        </a:rPr>
                        <a:t>(</a:t>
                      </a:r>
                      <a:r>
                        <a:rPr lang="en-US" sz="1300" b="1" dirty="0" err="1">
                          <a:effectLst/>
                        </a:rPr>
                        <a:t>testset</a:t>
                      </a:r>
                      <a:r>
                        <a:rPr lang="en-US" sz="1300" b="1" dirty="0">
                          <a:effectLst/>
                        </a:rPr>
                        <a:t>)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 err="1">
                          <a:effectLst/>
                        </a:rPr>
                        <a:t>Recall@k</a:t>
                      </a:r>
                      <a:br>
                        <a:rPr lang="en-US" sz="1300" b="1" dirty="0">
                          <a:effectLst/>
                        </a:rPr>
                      </a:br>
                      <a:r>
                        <a:rPr lang="en-US" sz="1300" b="1" dirty="0">
                          <a:effectLst/>
                        </a:rPr>
                        <a:t>(</a:t>
                      </a:r>
                      <a:r>
                        <a:rPr lang="en-US" sz="1300" b="1" dirty="0" err="1">
                          <a:effectLst/>
                        </a:rPr>
                        <a:t>testset</a:t>
                      </a:r>
                      <a:r>
                        <a:rPr lang="en-US" sz="1300" b="1" dirty="0">
                          <a:effectLst/>
                        </a:rPr>
                        <a:t>)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58579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effectLst/>
                        </a:rPr>
                        <a:t>Normal</a:t>
                      </a:r>
                      <a:endParaRPr lang="en-US" sz="1300" dirty="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1.485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0.735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>
                          <a:effectLst/>
                        </a:rPr>
                        <a:t>0.493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6533206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>
                          <a:effectLst/>
                        </a:rPr>
                        <a:t>BaselineOnly</a:t>
                      </a:r>
                      <a:endParaRPr lang="en-US" sz="130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0.792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>
                          <a:effectLst/>
                        </a:rPr>
                        <a:t>0.563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>
                          <a:effectLst/>
                        </a:rPr>
                        <a:t>0.231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237975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 err="1">
                          <a:effectLst/>
                        </a:rPr>
                        <a:t>KNNBaseline</a:t>
                      </a:r>
                      <a:endParaRPr lang="en-US" sz="1300" dirty="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>
                          <a:effectLst/>
                        </a:rPr>
                        <a:t>0.818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0.685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0.373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8648383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effectLst/>
                        </a:rPr>
                        <a:t>SVD</a:t>
                      </a:r>
                      <a:endParaRPr lang="en-US" sz="1300" dirty="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0.852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0.646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0.329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0995218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effectLst/>
                        </a:rPr>
                        <a:t>NMF</a:t>
                      </a:r>
                      <a:endParaRPr lang="en-US" sz="1300" dirty="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0.857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0.730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  <a:effectLst/>
                        </a:rPr>
                        <a:t>0.563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677026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>
                          <a:effectLst/>
                        </a:rPr>
                        <a:t>SlopeOne</a:t>
                      </a:r>
                      <a:endParaRPr lang="en-US" sz="130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0.791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0.649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0.342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3254331"/>
                  </a:ext>
                </a:extLst>
              </a:tr>
              <a:tr h="181943">
                <a:tc>
                  <a:txBody>
                    <a:bodyPr/>
                    <a:lstStyle/>
                    <a:p>
                      <a:pPr algn="ctr"/>
                      <a:r>
                        <a:rPr lang="en-US" sz="1300" b="1">
                          <a:effectLst/>
                        </a:rPr>
                        <a:t>CoClustering</a:t>
                      </a:r>
                      <a:endParaRPr lang="en-US" sz="1300">
                        <a:effectLst/>
                      </a:endParaRPr>
                    </a:p>
                  </a:txBody>
                  <a:tcPr marL="69527" marR="69527" marT="32090" marB="320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0.872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0.595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effectLst/>
                        </a:rPr>
                        <a:t>0.29</a:t>
                      </a:r>
                    </a:p>
                  </a:txBody>
                  <a:tcPr marL="69527" marR="69527" marT="32090" marB="3209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876477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442A60D-D14A-CB4A-86D1-DF380A7FBB99}"/>
              </a:ext>
            </a:extLst>
          </p:cNvPr>
          <p:cNvSpPr txBox="1"/>
          <p:nvPr/>
        </p:nvSpPr>
        <p:spPr>
          <a:xfrm>
            <a:off x="6960908" y="352966"/>
            <a:ext cx="47847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/>
              <a:t>Movie </a:t>
            </a:r>
            <a:r>
              <a:rPr lang="en-US" sz="1600" b="1" u="sng" dirty="0" err="1"/>
              <a:t>RecSys</a:t>
            </a:r>
            <a:r>
              <a:rPr lang="en-US" sz="1600" b="1" u="sng" dirty="0"/>
              <a:t> Performance (k = 10)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12374EA-8538-384D-9314-0FAB6D63AF95}"/>
              </a:ext>
            </a:extLst>
          </p:cNvPr>
          <p:cNvGrpSpPr/>
          <p:nvPr/>
        </p:nvGrpSpPr>
        <p:grpSpPr>
          <a:xfrm>
            <a:off x="7314828" y="3932479"/>
            <a:ext cx="1516565" cy="2137640"/>
            <a:chOff x="7482468" y="3911929"/>
            <a:chExt cx="1516565" cy="213764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0121C26-8425-1243-AC06-8CB37CD3F89E}"/>
                </a:ext>
              </a:extLst>
            </p:cNvPr>
            <p:cNvSpPr/>
            <p:nvPr/>
          </p:nvSpPr>
          <p:spPr>
            <a:xfrm>
              <a:off x="7482468" y="5535094"/>
              <a:ext cx="1516565" cy="514475"/>
            </a:xfrm>
            <a:prstGeom prst="rect">
              <a:avLst/>
            </a:prstGeom>
            <a:solidFill>
              <a:schemeClr val="bg2">
                <a:lumMod val="90000"/>
                <a:alpha val="47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&lt; 70%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9FB5F8E-964A-3D48-ABED-E3DC23EA756D}"/>
                </a:ext>
              </a:extLst>
            </p:cNvPr>
            <p:cNvSpPr/>
            <p:nvPr/>
          </p:nvSpPr>
          <p:spPr>
            <a:xfrm>
              <a:off x="7482468" y="4996886"/>
              <a:ext cx="1516565" cy="535259"/>
            </a:xfrm>
            <a:prstGeom prst="rect">
              <a:avLst/>
            </a:prstGeom>
            <a:solidFill>
              <a:srgbClr val="92D050">
                <a:alpha val="1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70 – 80%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8129E14-11C0-6241-804E-1AF5448F7D76}"/>
                </a:ext>
              </a:extLst>
            </p:cNvPr>
            <p:cNvSpPr/>
            <p:nvPr/>
          </p:nvSpPr>
          <p:spPr>
            <a:xfrm>
              <a:off x="7482468" y="4454589"/>
              <a:ext cx="1516565" cy="535259"/>
            </a:xfrm>
            <a:prstGeom prst="rect">
              <a:avLst/>
            </a:prstGeom>
            <a:solidFill>
              <a:srgbClr val="92D050">
                <a:alpha val="4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80 – 90%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FB1DD24-4475-E14F-B5AD-BA0E267A3DE7}"/>
                </a:ext>
              </a:extLst>
            </p:cNvPr>
            <p:cNvSpPr/>
            <p:nvPr/>
          </p:nvSpPr>
          <p:spPr>
            <a:xfrm>
              <a:off x="7482468" y="3911929"/>
              <a:ext cx="1516565" cy="535259"/>
            </a:xfrm>
            <a:prstGeom prst="rect">
              <a:avLst/>
            </a:prstGeom>
            <a:solidFill>
              <a:srgbClr val="92D050">
                <a:alpha val="8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90 – 100%</a:t>
              </a:r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48BFA7D-724D-C44A-89F7-AC8868E4C8A9}"/>
              </a:ext>
            </a:extLst>
          </p:cNvPr>
          <p:cNvCxnSpPr>
            <a:cxnSpLocks/>
          </p:cNvCxnSpPr>
          <p:nvPr/>
        </p:nvCxnSpPr>
        <p:spPr>
          <a:xfrm flipV="1">
            <a:off x="6865759" y="4223158"/>
            <a:ext cx="467" cy="969433"/>
          </a:xfrm>
          <a:prstGeom prst="straightConnector1">
            <a:avLst/>
          </a:prstGeom>
          <a:ln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D5654AB-6B01-8D40-9F5B-C676168F2782}"/>
              </a:ext>
            </a:extLst>
          </p:cNvPr>
          <p:cNvSpPr txBox="1"/>
          <p:nvPr/>
        </p:nvSpPr>
        <p:spPr>
          <a:xfrm>
            <a:off x="6402381" y="5347081"/>
            <a:ext cx="927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Increasing</a:t>
            </a:r>
          </a:p>
          <a:p>
            <a:pPr algn="ctr"/>
            <a:r>
              <a:rPr lang="en-US" sz="1400" dirty="0"/>
              <a:t>score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3FE8BA-159F-9141-8472-D35999608DD7}"/>
              </a:ext>
            </a:extLst>
          </p:cNvPr>
          <p:cNvSpPr txBox="1"/>
          <p:nvPr/>
        </p:nvSpPr>
        <p:spPr>
          <a:xfrm>
            <a:off x="6911763" y="3476624"/>
            <a:ext cx="47847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/>
              <a:t>Percentile-band Randomized Selection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986B6CC-2F99-1040-85A0-51175324075B}"/>
              </a:ext>
            </a:extLst>
          </p:cNvPr>
          <p:cNvCxnSpPr>
            <a:cxnSpLocks/>
          </p:cNvCxnSpPr>
          <p:nvPr/>
        </p:nvCxnSpPr>
        <p:spPr>
          <a:xfrm>
            <a:off x="8842696" y="4200109"/>
            <a:ext cx="1300764" cy="229099"/>
          </a:xfrm>
          <a:prstGeom prst="straightConnector1">
            <a:avLst/>
          </a:prstGeom>
          <a:ln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F65671F-8DF4-F444-AFF3-A8FB634D691D}"/>
              </a:ext>
            </a:extLst>
          </p:cNvPr>
          <p:cNvCxnSpPr>
            <a:cxnSpLocks/>
          </p:cNvCxnSpPr>
          <p:nvPr/>
        </p:nvCxnSpPr>
        <p:spPr>
          <a:xfrm>
            <a:off x="8842696" y="4735473"/>
            <a:ext cx="1311397" cy="7295"/>
          </a:xfrm>
          <a:prstGeom prst="straightConnector1">
            <a:avLst/>
          </a:prstGeom>
          <a:ln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9F8756D-587C-FD41-A2D0-88AB3E263ACD}"/>
              </a:ext>
            </a:extLst>
          </p:cNvPr>
          <p:cNvCxnSpPr>
            <a:cxnSpLocks/>
          </p:cNvCxnSpPr>
          <p:nvPr/>
        </p:nvCxnSpPr>
        <p:spPr>
          <a:xfrm flipV="1">
            <a:off x="8831393" y="5017435"/>
            <a:ext cx="1354598" cy="267631"/>
          </a:xfrm>
          <a:prstGeom prst="straightConnector1">
            <a:avLst/>
          </a:prstGeom>
          <a:ln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AAD2714C-4658-5947-9F4D-7A254E06A956}"/>
              </a:ext>
            </a:extLst>
          </p:cNvPr>
          <p:cNvSpPr txBox="1"/>
          <p:nvPr/>
        </p:nvSpPr>
        <p:spPr>
          <a:xfrm>
            <a:off x="9345927" y="4069270"/>
            <a:ext cx="4956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30%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8968B38-15AF-F042-A2D3-2C4FA7753C8E}"/>
              </a:ext>
            </a:extLst>
          </p:cNvPr>
          <p:cNvSpPr txBox="1"/>
          <p:nvPr/>
        </p:nvSpPr>
        <p:spPr>
          <a:xfrm>
            <a:off x="9335293" y="4477342"/>
            <a:ext cx="495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40%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1C58E92-5555-5049-8A67-CB70D3BDF90E}"/>
              </a:ext>
            </a:extLst>
          </p:cNvPr>
          <p:cNvSpPr txBox="1"/>
          <p:nvPr/>
        </p:nvSpPr>
        <p:spPr>
          <a:xfrm>
            <a:off x="9324660" y="4884813"/>
            <a:ext cx="495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30%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B1863E9-6349-724A-8269-A3856B458722}"/>
              </a:ext>
            </a:extLst>
          </p:cNvPr>
          <p:cNvSpPr txBox="1"/>
          <p:nvPr/>
        </p:nvSpPr>
        <p:spPr>
          <a:xfrm>
            <a:off x="10185991" y="4372041"/>
            <a:ext cx="1684656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Output list of user’s recommendations</a:t>
            </a:r>
          </a:p>
          <a:p>
            <a:pPr algn="ctr"/>
            <a:r>
              <a:rPr lang="en-US" sz="1400" b="1" dirty="0"/>
              <a:t>(3:4:3 mixture)</a:t>
            </a:r>
            <a:endParaRPr lang="en-US" sz="1400" dirty="0"/>
          </a:p>
        </p:txBody>
      </p:sp>
      <p:sp>
        <p:nvSpPr>
          <p:cNvPr id="52" name="Right Brace 51">
            <a:extLst>
              <a:ext uri="{FF2B5EF4-FFF2-40B4-BE49-F238E27FC236}">
                <a16:creationId xmlns:a16="http://schemas.microsoft.com/office/drawing/2014/main" id="{923305BA-50E0-434E-9D5D-AD27B4116DF8}"/>
              </a:ext>
            </a:extLst>
          </p:cNvPr>
          <p:cNvSpPr/>
          <p:nvPr/>
        </p:nvSpPr>
        <p:spPr>
          <a:xfrm rot="5400000">
            <a:off x="9421855" y="4949895"/>
            <a:ext cx="208565" cy="1002935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73DA981-E8C8-E141-900C-ED11C963F46F}"/>
              </a:ext>
            </a:extLst>
          </p:cNvPr>
          <p:cNvSpPr txBox="1"/>
          <p:nvPr/>
        </p:nvSpPr>
        <p:spPr>
          <a:xfrm>
            <a:off x="9114495" y="5559733"/>
            <a:ext cx="865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Random selection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238CBB0-F8BA-BF4E-8826-B56B12BDC8BB}"/>
              </a:ext>
            </a:extLst>
          </p:cNvPr>
          <p:cNvSpPr txBox="1"/>
          <p:nvPr/>
        </p:nvSpPr>
        <p:spPr>
          <a:xfrm>
            <a:off x="7211512" y="6120760"/>
            <a:ext cx="16311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u="sng" dirty="0"/>
              <a:t>Ranked user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3489653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2DA0D9-5AE2-D047-915F-00981672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Deployment + Testing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AB6C23-43DB-9B4D-8052-F99B4F9BF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8147"/>
            <a:ext cx="5350727" cy="4945696"/>
          </a:xfrm>
        </p:spPr>
        <p:txBody>
          <a:bodyPr>
            <a:normAutofit/>
          </a:bodyPr>
          <a:lstStyle/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New-users (cold-start problem)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User-facilitated filtering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Predefined list of movies</a:t>
            </a:r>
          </a:p>
          <a:p>
            <a:pPr marL="1377950" lvl="2" indent="-339725">
              <a:lnSpc>
                <a:spcPct val="10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Recent (&gt; 2017)</a:t>
            </a:r>
          </a:p>
          <a:p>
            <a:pPr marL="1377950" lvl="2" indent="-339725">
              <a:lnSpc>
                <a:spcPct val="10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Above average rating (&gt; 3.5/5 score)</a:t>
            </a:r>
          </a:p>
          <a:p>
            <a:pPr marL="1377950" lvl="2" indent="-339725">
              <a:lnSpc>
                <a:spcPct val="10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Well reviewed (above median no. reviews)</a:t>
            </a:r>
          </a:p>
          <a:p>
            <a:pPr marL="6350" indent="0">
              <a:lnSpc>
                <a:spcPct val="100000"/>
              </a:lnSpc>
              <a:buNone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0700" indent="-514350">
              <a:lnSpc>
                <a:spcPct val="100000"/>
              </a:lnSpc>
              <a:buFont typeface="+mj-lt"/>
              <a:buAutoNum type="arabicPeriod" startAt="2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Creating a unified user experience</a:t>
            </a:r>
          </a:p>
          <a:p>
            <a:pPr marL="860425" lvl="1" indent="-287338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Borrowed heavily from personal experience with Amazon Videos</a:t>
            </a:r>
          </a:p>
          <a:p>
            <a:pPr marL="1317625" lvl="2" indent="-287338">
              <a:lnSpc>
                <a:spcPct val="100000"/>
              </a:lnSpc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1BF53411-5FC7-364C-8EA1-7D5017F3EEEF}"/>
              </a:ext>
            </a:extLst>
          </p:cNvPr>
          <p:cNvSpPr/>
          <p:nvPr/>
        </p:nvSpPr>
        <p:spPr>
          <a:xfrm>
            <a:off x="5992939" y="2482863"/>
            <a:ext cx="208565" cy="1002935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5405B5-9600-D74B-A10D-ECB7B1C9D77B}"/>
              </a:ext>
            </a:extLst>
          </p:cNvPr>
          <p:cNvSpPr txBox="1"/>
          <p:nvPr/>
        </p:nvSpPr>
        <p:spPr>
          <a:xfrm>
            <a:off x="6093231" y="2722720"/>
            <a:ext cx="865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207 movies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18A011-EF34-7041-A002-89B5E49CF0A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16722" y="732125"/>
            <a:ext cx="3692304" cy="251381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B79B6EF-6157-604E-B9CF-B5DEFB4CF874}"/>
              </a:ext>
            </a:extLst>
          </p:cNvPr>
          <p:cNvSpPr txBox="1"/>
          <p:nvPr/>
        </p:nvSpPr>
        <p:spPr>
          <a:xfrm>
            <a:off x="7059338" y="393571"/>
            <a:ext cx="47847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/>
              <a:t>New User Interface – Genre Selection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9EF4E5-FA6A-654B-906D-63C7D97ACBF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65600" y="3375041"/>
            <a:ext cx="2743403" cy="294661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4B0165E-BC2B-E84F-8821-AC0937533B14}"/>
              </a:ext>
            </a:extLst>
          </p:cNvPr>
          <p:cNvSpPr txBox="1"/>
          <p:nvPr/>
        </p:nvSpPr>
        <p:spPr>
          <a:xfrm>
            <a:off x="7735228" y="6307906"/>
            <a:ext cx="36522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/>
              <a:t> Individual movie information</a:t>
            </a:r>
          </a:p>
        </p:txBody>
      </p:sp>
    </p:spTree>
    <p:extLst>
      <p:ext uri="{BB962C8B-B14F-4D97-AF65-F5344CB8AC3E}">
        <p14:creationId xmlns:p14="http://schemas.microsoft.com/office/powerpoint/2010/main" val="3843815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2DA0D9-5AE2-D047-915F-00981672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Live Demonstration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AB6C23-43DB-9B4D-8052-F99B4F9BF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8147"/>
            <a:ext cx="10515600" cy="4945696"/>
          </a:xfrm>
        </p:spPr>
        <p:txBody>
          <a:bodyPr>
            <a:normAutofit/>
          </a:bodyPr>
          <a:lstStyle/>
          <a:p>
            <a:pPr marL="517525" indent="-517525">
              <a:lnSpc>
                <a:spcPct val="100000"/>
              </a:lnSpc>
              <a:buFont typeface="+mj-lt"/>
              <a:buAutoNum type="arabicPeriod"/>
            </a:pPr>
            <a:r>
              <a:rPr lang="en-US" sz="2400" b="1" dirty="0"/>
              <a:t>Please visit this site:</a:t>
            </a:r>
          </a:p>
          <a:p>
            <a:pPr marL="517525" lvl="1" indent="0">
              <a:lnSpc>
                <a:spcPct val="100000"/>
              </a:lnSpc>
              <a:buNone/>
            </a:pPr>
            <a:r>
              <a:rPr lang="en-US" sz="2000" dirty="0"/>
              <a:t>https://</a:t>
            </a:r>
            <a:r>
              <a:rPr lang="en-US" sz="2000" dirty="0" err="1"/>
              <a:t>yeojiachi.wixsite.com</a:t>
            </a:r>
            <a:r>
              <a:rPr lang="en-US" sz="2000" dirty="0"/>
              <a:t>/</a:t>
            </a:r>
            <a:r>
              <a:rPr lang="en-US" sz="2000" dirty="0" err="1"/>
              <a:t>mysite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C09F62-A2E9-5640-93AA-2C3E459D255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06625" y="2296285"/>
            <a:ext cx="7178750" cy="398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613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2DA0D9-5AE2-D047-915F-00981672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u="sng" dirty="0"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Future Developments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AB6C23-43DB-9B4D-8052-F99B4F9BF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338147"/>
            <a:ext cx="5711456" cy="4945696"/>
          </a:xfrm>
        </p:spPr>
        <p:txBody>
          <a:bodyPr>
            <a:normAutofit fontScale="92500" lnSpcReduction="20000"/>
          </a:bodyPr>
          <a:lstStyle/>
          <a:p>
            <a:pPr marL="523875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Engineering movie ratings through NLP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EDA revealed that 30% of reviews have no scores, just opinions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Possibility of using composite scores </a:t>
            </a:r>
            <a:b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(explicit + NLP) for modeling</a:t>
            </a:r>
          </a:p>
          <a:p>
            <a:pPr marL="6350" indent="0">
              <a:lnSpc>
                <a:spcPct val="100000"/>
              </a:lnSpc>
              <a:buNone/>
            </a:pPr>
            <a:endParaRPr lang="en-US" sz="2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20700" indent="-514350">
              <a:lnSpc>
                <a:spcPct val="100000"/>
              </a:lnSpc>
              <a:buFont typeface="+mj-lt"/>
              <a:buAutoNum type="arabicPeriod" startAt="2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Upgrading website functionality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Standalone vs. Platform integration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User-tracking and batch NMF processing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Constant updating of movie content</a:t>
            </a:r>
          </a:p>
          <a:p>
            <a:pPr marL="920750" lvl="1" indent="-339725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Movie trailers and other aesthetics</a:t>
            </a:r>
          </a:p>
          <a:p>
            <a:pPr marL="920750" lvl="1" indent="-339725">
              <a:lnSpc>
                <a:spcPct val="100000"/>
              </a:lnSpc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81025" indent="-457200">
              <a:lnSpc>
                <a:spcPct val="100000"/>
              </a:lnSpc>
              <a:buFont typeface="+mj-lt"/>
              <a:buAutoNum type="arabicPeriod" startAt="2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Real-life testing</a:t>
            </a:r>
          </a:p>
          <a:p>
            <a:pPr marL="1038225" lvl="1" indent="-457200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Does the modified NMF model perform better over no model or random selection?</a:t>
            </a:r>
          </a:p>
          <a:p>
            <a:pPr marL="1317625" lvl="2" indent="-287338">
              <a:lnSpc>
                <a:spcPct val="100000"/>
              </a:lnSpc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D584D3-6674-0947-BFF4-79DB6386189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94310" y="648586"/>
            <a:ext cx="4441041" cy="503983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2C891B4-1F06-424B-8D5F-AFC1741AC102}"/>
              </a:ext>
            </a:extLst>
          </p:cNvPr>
          <p:cNvSpPr txBox="1"/>
          <p:nvPr/>
        </p:nvSpPr>
        <p:spPr>
          <a:xfrm>
            <a:off x="7275861" y="5688419"/>
            <a:ext cx="42594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u="sng" dirty="0"/>
              <a:t>Constantly upgrading UX through A/B testing</a:t>
            </a:r>
          </a:p>
        </p:txBody>
      </p:sp>
    </p:spTree>
    <p:extLst>
      <p:ext uri="{BB962C8B-B14F-4D97-AF65-F5344CB8AC3E}">
        <p14:creationId xmlns:p14="http://schemas.microsoft.com/office/powerpoint/2010/main" val="3102305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1CEFCE-EBF3-9747-96DA-0662E7EAA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345" y="27042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600" b="1" dirty="0">
                <a:solidFill>
                  <a:srgbClr val="0070C0"/>
                </a:solidFill>
                <a:latin typeface="Calibri" panose="020F0502020204030204" pitchFamily="34" charset="0"/>
                <a:ea typeface="Apple Symbols" panose="02000000000000000000" pitchFamily="2" charset="-79"/>
                <a:cs typeface="Calibri" panose="020F0502020204030204" pitchFamily="34" charset="0"/>
              </a:rPr>
              <a:t>Thank You!</a:t>
            </a:r>
            <a:endParaRPr lang="en-US" sz="5600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777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4773</TotalTime>
  <Words>533</Words>
  <Application>Microsoft Macintosh PowerPoint</Application>
  <PresentationFormat>Widescreen</PresentationFormat>
  <Paragraphs>124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Apple Symbols</vt:lpstr>
      <vt:lpstr>Arial</vt:lpstr>
      <vt:lpstr>Calibri</vt:lpstr>
      <vt:lpstr>Calibri Light</vt:lpstr>
      <vt:lpstr>Office Theme</vt:lpstr>
      <vt:lpstr>Solving first-world problems through recommender systems: Episode 1 (The Movies)</vt:lpstr>
      <vt:lpstr>Problem: “I don’t know which movie I should watch”</vt:lpstr>
      <vt:lpstr>The Solution: Build a movie recommender!</vt:lpstr>
      <vt:lpstr>Pirating a user/item database</vt:lpstr>
      <vt:lpstr>Model Building + Evalution</vt:lpstr>
      <vt:lpstr>Deployment + Testing</vt:lpstr>
      <vt:lpstr>Live Demonstration</vt:lpstr>
      <vt:lpstr>Future Developments</vt:lpstr>
      <vt:lpstr>Thank You!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Solving first-world problems through recommender systems: Episode 1 (The Movies)</dc:title>
  <dc:creator>Microsoft Office User</dc:creator>
  <cp:lastModifiedBy>Microsoft Office User</cp:lastModifiedBy>
  <cp:revision>36</cp:revision>
  <dcterms:created xsi:type="dcterms:W3CDTF">2020-01-30T08:17:45Z</dcterms:created>
  <dcterms:modified xsi:type="dcterms:W3CDTF">2020-02-09T08:53:49Z</dcterms:modified>
</cp:coreProperties>
</file>

<file path=docProps/thumbnail.jpeg>
</file>